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9" r:id="rId5"/>
    <p:sldId id="289" r:id="rId6"/>
    <p:sldId id="296" r:id="rId7"/>
    <p:sldId id="290" r:id="rId8"/>
    <p:sldId id="291" r:id="rId9"/>
    <p:sldId id="299" r:id="rId10"/>
    <p:sldId id="293" r:id="rId11"/>
    <p:sldId id="292" r:id="rId12"/>
    <p:sldId id="294" r:id="rId13"/>
    <p:sldId id="295" r:id="rId14"/>
    <p:sldId id="29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her author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50"/>
    <a:srgbClr val="2A4EA4"/>
    <a:srgbClr val="6EA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8966" autoAdjust="0"/>
  </p:normalViewPr>
  <p:slideViewPr>
    <p:cSldViewPr>
      <p:cViewPr varScale="1">
        <p:scale>
          <a:sx n="113" d="100"/>
          <a:sy n="113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65808-0D22-47F7-B38E-1E2A1794DB75}" type="datetimeFigureOut">
              <a:rPr lang="en-GB" smtClean="0"/>
              <a:pPr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C7065-A70E-45A4-9164-E7256E18D3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1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60363" y="6289675"/>
            <a:ext cx="60483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smtClean="0">
                <a:solidFill>
                  <a:srgbClr val="006150"/>
                </a:solidFill>
                <a:latin typeface="Century Gothic" pitchFamily="34" charset="0"/>
              </a:rPr>
              <a:t>INSURANCE | INVESTMENT | SAVINGS | BANKING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260000"/>
            <a:ext cx="5580000" cy="2573388"/>
          </a:xfrm>
        </p:spPr>
        <p:txBody>
          <a:bodyPr/>
          <a:lstStyle>
            <a:lvl1pPr>
              <a:lnSpc>
                <a:spcPts val="6500"/>
              </a:lnSpc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958208"/>
            <a:ext cx="5580000" cy="766936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buNone/>
              <a:defRPr sz="2400" b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0000" y="4797427"/>
            <a:ext cx="2808288" cy="360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16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202"/>
            <a:ext cx="5580000" cy="996033"/>
          </a:xfrm>
        </p:spPr>
        <p:txBody>
          <a:bodyPr/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02001"/>
            <a:ext cx="7200000" cy="342008"/>
          </a:xfr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0363" y="6308725"/>
            <a:ext cx="4318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6714-6C2C-4FC7-964F-DB36074C4A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45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5580000" cy="9960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00202"/>
            <a:ext cx="720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0363" y="6310313"/>
            <a:ext cx="4318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C3BB9-D8DD-478D-A0AB-53E6BDE31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4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4887"/>
            <a:ext cx="5580000" cy="9960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600201"/>
            <a:ext cx="4038600" cy="420506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4000" y="1600201"/>
            <a:ext cx="4038600" cy="4205064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ts val="154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ts val="154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ts val="154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GB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60363" y="6310313"/>
            <a:ext cx="4318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CFA4-B0CE-41FC-A438-DB009E3495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27763" y="1619250"/>
            <a:ext cx="2916237" cy="73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4887"/>
            <a:ext cx="5580000" cy="9960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60000" y="1620000"/>
            <a:ext cx="2700000" cy="28813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3275856" y="1620000"/>
            <a:ext cx="2700000" cy="28813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4797154"/>
            <a:ext cx="2700000" cy="720725"/>
          </a:xfrm>
        </p:spPr>
        <p:txBody>
          <a:bodyPr>
            <a:normAutofit/>
          </a:bodyPr>
          <a:lstStyle>
            <a:lvl3pPr marL="177800" indent="-17780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75856" y="4797327"/>
            <a:ext cx="2700000" cy="720725"/>
          </a:xfrm>
        </p:spPr>
        <p:txBody>
          <a:bodyPr/>
          <a:lstStyle>
            <a:lvl3pPr marL="177800" indent="-17780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228184" y="1844677"/>
            <a:ext cx="2736850" cy="2663825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4C35-F578-4B57-BC87-CBFCAB3676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7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4887"/>
            <a:ext cx="5580000" cy="9960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001" y="1620000"/>
            <a:ext cx="3240087" cy="424815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744000" y="1620000"/>
            <a:ext cx="5400000" cy="42481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9079-3E9D-4441-A16F-0D1ACF610C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8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OM_TabElements_RGB_Frame_light_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/>
          <a:stretch>
            <a:fillRect/>
          </a:stretch>
        </p:blipFill>
        <p:spPr bwMode="auto">
          <a:xfrm>
            <a:off x="0" y="2636838"/>
            <a:ext cx="37131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4887"/>
            <a:ext cx="5580000" cy="9960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744000" y="1620000"/>
            <a:ext cx="5400000" cy="42481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" y="2997200"/>
            <a:ext cx="2987675" cy="14398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F40-97E2-408C-89A3-C665F87E92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11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365125"/>
            <a:ext cx="5580062" cy="995363"/>
          </a:xfrm>
          <a:prstGeom prst="rect">
            <a:avLst/>
          </a:prstGeom>
        </p:spPr>
        <p:txBody>
          <a:bodyPr vert="horz" lIns="36000" tIns="36000" rIns="36000" bIns="36000" rtlCol="0" anchor="t" anchorCtr="0">
            <a:spAutoFit/>
          </a:bodyPr>
          <a:lstStyle/>
          <a:p>
            <a:r>
              <a:rPr lang="en-US" dirty="0" smtClean="0"/>
              <a:t>Bold key word/s. 30 pt. all upper case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719931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363" y="6308725"/>
            <a:ext cx="433387" cy="2159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6150"/>
                </a:solidFill>
                <a:latin typeface="+mn-lt"/>
              </a:defRPr>
            </a:lvl1pPr>
          </a:lstStyle>
          <a:p>
            <a:pPr>
              <a:defRPr/>
            </a:pPr>
            <a:fld id="{F8DCBC6C-E2AC-43F4-A8C6-83659C20E8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0" y="0"/>
            <a:ext cx="9144000" cy="215900"/>
            <a:chOff x="0" y="4221088"/>
            <a:chExt cx="9144000" cy="324000"/>
          </a:xfrm>
        </p:grpSpPr>
        <p:sp>
          <p:nvSpPr>
            <p:cNvPr id="8" name="Rectangle 7"/>
            <p:cNvSpPr/>
            <p:nvPr/>
          </p:nvSpPr>
          <p:spPr>
            <a:xfrm>
              <a:off x="0" y="4221088"/>
              <a:ext cx="1828800" cy="324000"/>
            </a:xfrm>
            <a:prstGeom prst="rect">
              <a:avLst/>
            </a:prstGeom>
            <a:solidFill>
              <a:srgbClr val="6EA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15200" y="4221088"/>
              <a:ext cx="1828800" cy="324000"/>
            </a:xfrm>
            <a:prstGeom prst="rect">
              <a:avLst/>
            </a:prstGeom>
            <a:solidFill>
              <a:srgbClr val="006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3713" y="4221088"/>
              <a:ext cx="5551487" cy="324000"/>
            </a:xfrm>
            <a:prstGeom prst="rect">
              <a:avLst/>
            </a:prstGeom>
            <a:gradFill>
              <a:gsLst>
                <a:gs pos="100000">
                  <a:srgbClr val="6EAB24"/>
                </a:gs>
                <a:gs pos="5000">
                  <a:srgbClr val="006150"/>
                </a:gs>
                <a:gs pos="51000">
                  <a:srgbClr val="8CC6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1030" name="Picture 11" descr="Old Mutual Primary logo in JPEG forma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9" t="31827" r="13109" b="31827"/>
          <a:stretch>
            <a:fillRect/>
          </a:stretch>
        </p:blipFill>
        <p:spPr bwMode="auto">
          <a:xfrm>
            <a:off x="6657975" y="6138863"/>
            <a:ext cx="2232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Century Gothic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Century Gothic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Century Gothic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Century Gothic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lnSpc>
          <a:spcPts val="2100"/>
        </a:lnSpc>
        <a:spcBef>
          <a:spcPct val="0"/>
        </a:spcBef>
        <a:spcAft>
          <a:spcPts val="600"/>
        </a:spcAft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742950" algn="l" rtl="0" eaLnBrk="0" fontAlgn="base" hangingPunct="0">
        <a:lnSpc>
          <a:spcPts val="1600"/>
        </a:lnSpc>
        <a:spcBef>
          <a:spcPct val="0"/>
        </a:spcBef>
        <a:spcAft>
          <a:spcPts val="60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rtl="0" eaLnBrk="0" fontAlgn="base" hangingPunct="0">
        <a:lnSpc>
          <a:spcPts val="1600"/>
        </a:lnSpc>
        <a:spcBef>
          <a:spcPct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41338" indent="-185738" algn="l" rtl="0" eaLnBrk="0" fontAlgn="base" hangingPunct="0">
        <a:lnSpc>
          <a:spcPts val="1600"/>
        </a:lnSpc>
        <a:spcBef>
          <a:spcPct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719138" indent="-177800" algn="l" rtl="0" eaLnBrk="0" fontAlgn="base" hangingPunct="0">
        <a:lnSpc>
          <a:spcPts val="1600"/>
        </a:lnSpc>
        <a:spcBef>
          <a:spcPct val="0"/>
        </a:spcBef>
        <a:spcAft>
          <a:spcPts val="600"/>
        </a:spcAft>
        <a:buFont typeface="Arial" pitchFamily="34" charset="0"/>
        <a:buChar char="»"/>
        <a:tabLst>
          <a:tab pos="719138" algn="l"/>
        </a:tabLst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24" y="2204864"/>
            <a:ext cx="8604488" cy="3766022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group systems &amp; Qualify</a:t>
            </a:r>
            <a:br>
              <a:rPr lang="en-GB" dirty="0" smtClean="0">
                <a:solidFill>
                  <a:srgbClr val="2A4EA4"/>
                </a:solidFill>
              </a:rPr>
            </a:br>
            <a:r>
              <a:rPr lang="en-GB" sz="2000" i="1" dirty="0" smtClean="0">
                <a:solidFill>
                  <a:srgbClr val="2A4EA4"/>
                </a:solidFill>
              </a:rPr>
              <a:t>a journey through change</a:t>
            </a:r>
            <a:r>
              <a:rPr lang="en-GB" dirty="0" smtClean="0">
                <a:solidFill>
                  <a:srgbClr val="2A4EA4"/>
                </a:solidFill>
              </a:rPr>
              <a:t/>
            </a:r>
            <a:br>
              <a:rPr lang="en-GB" dirty="0" smtClean="0">
                <a:solidFill>
                  <a:srgbClr val="2A4EA4"/>
                </a:solidFill>
              </a:rPr>
            </a:br>
            <a:r>
              <a:rPr lang="en-GB" dirty="0" smtClean="0">
                <a:solidFill>
                  <a:srgbClr val="2A4EA4"/>
                </a:solidFill>
              </a:rPr>
              <a:t/>
            </a:r>
            <a:br>
              <a:rPr lang="en-GB" dirty="0" smtClean="0">
                <a:solidFill>
                  <a:srgbClr val="2A4EA4"/>
                </a:solidFill>
              </a:rPr>
            </a:br>
            <a:r>
              <a:rPr lang="en-GB" dirty="0">
                <a:solidFill>
                  <a:srgbClr val="2A4EA4"/>
                </a:solidFill>
              </a:rPr>
              <a:t/>
            </a:r>
            <a:br>
              <a:rPr lang="en-GB" dirty="0">
                <a:solidFill>
                  <a:srgbClr val="2A4EA4"/>
                </a:solidFill>
              </a:rPr>
            </a:br>
            <a:r>
              <a:rPr lang="en-GB" dirty="0" smtClean="0">
                <a:solidFill>
                  <a:srgbClr val="2A4EA4"/>
                </a:solidFill>
              </a:rPr>
              <a:t/>
            </a:r>
            <a:br>
              <a:rPr lang="en-GB" dirty="0" smtClean="0">
                <a:solidFill>
                  <a:srgbClr val="2A4EA4"/>
                </a:solidFill>
              </a:rPr>
            </a:br>
            <a:r>
              <a:rPr lang="en-GB" sz="2400" dirty="0" smtClean="0">
                <a:solidFill>
                  <a:srgbClr val="2A4EA4"/>
                </a:solidFill>
              </a:rPr>
              <a:t>Dan Eve</a:t>
            </a:r>
            <a:br>
              <a:rPr lang="en-GB" sz="2400" dirty="0" smtClean="0">
                <a:solidFill>
                  <a:srgbClr val="2A4EA4"/>
                </a:solidFill>
              </a:rPr>
            </a:br>
            <a:r>
              <a:rPr lang="en-GB" sz="2400" dirty="0" smtClean="0">
                <a:solidFill>
                  <a:srgbClr val="2A4EA4"/>
                </a:solidFill>
              </a:rPr>
              <a:t>old mutual</a:t>
            </a:r>
            <a:r>
              <a:rPr lang="en-GB" dirty="0" smtClean="0">
                <a:solidFill>
                  <a:srgbClr val="2A4EA4"/>
                </a:solidFill>
              </a:rPr>
              <a:t/>
            </a:r>
            <a:br>
              <a:rPr lang="en-GB" dirty="0" smtClean="0">
                <a:solidFill>
                  <a:srgbClr val="2A4EA4"/>
                </a:solidFill>
              </a:rPr>
            </a:b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95475"/>
            <a:ext cx="4419600" cy="4962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Summary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200000" cy="4897537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Economically compatible solution delivered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Great training and support from Original Software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Increased efficiencies and improved 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Group Systems management is happy!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Want to know more?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200000" cy="4897537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GB" b="0" dirty="0" smtClean="0"/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0" y="1766129"/>
            <a:ext cx="6960727" cy="36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682" r="6481" b="7870"/>
          <a:stretch/>
        </p:blipFill>
        <p:spPr>
          <a:xfrm>
            <a:off x="2267744" y="4242842"/>
            <a:ext cx="4682957" cy="2615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63" y="404664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About Me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7"/>
            <a:ext cx="8280920" cy="30243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Business Information Systems @ Solent University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Business </a:t>
            </a:r>
            <a:r>
              <a:rPr lang="en-GB" b="0" dirty="0"/>
              <a:t>Systems Analyst </a:t>
            </a:r>
            <a:r>
              <a:rPr lang="en-GB" b="0" dirty="0" smtClean="0"/>
              <a:t>@ Chemring Countermeasures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Test Analyst @ Skandia UK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Business </a:t>
            </a:r>
            <a:r>
              <a:rPr lang="en-GB" b="0" dirty="0"/>
              <a:t>Analyst </a:t>
            </a:r>
            <a:r>
              <a:rPr lang="en-GB" b="0" dirty="0" smtClean="0"/>
              <a:t>@ Old Mutual - Group Head Office</a:t>
            </a:r>
          </a:p>
        </p:txBody>
      </p:sp>
    </p:spTree>
    <p:extLst>
      <p:ext uri="{BB962C8B-B14F-4D97-AF65-F5344CB8AC3E}">
        <p14:creationId xmlns:p14="http://schemas.microsoft.com/office/powerpoint/2010/main" val="5025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12776"/>
            <a:ext cx="4876800" cy="3145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my team – group systems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43204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Shared services to the group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Projects and </a:t>
            </a:r>
            <a:r>
              <a:rPr lang="en-GB" b="0" dirty="0" smtClean="0"/>
              <a:t>business as usual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Providing end to end 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Recently unified teams</a:t>
            </a:r>
          </a:p>
          <a:p>
            <a:pPr marL="0" lvl="0" indent="0" eaLnBrk="1" fontAlgn="auto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</a:pPr>
            <a:endParaRPr lang="en-GB" b="0" i="1" dirty="0" smtClean="0">
              <a:solidFill>
                <a:srgbClr val="0061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</a:pPr>
            <a:endParaRPr lang="en-GB" b="0" i="1" dirty="0" smtClean="0">
              <a:solidFill>
                <a:srgbClr val="0061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</a:pPr>
            <a:endParaRPr lang="en-GB" b="0" i="1" dirty="0">
              <a:solidFill>
                <a:srgbClr val="0061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b="0" i="1" dirty="0" smtClean="0">
                <a:solidFill>
                  <a:srgbClr val="0061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“Group </a:t>
            </a:r>
            <a:r>
              <a:rPr lang="en-GB" sz="2000" b="0" i="1" dirty="0">
                <a:solidFill>
                  <a:srgbClr val="0061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Systems, providing IT solutions that enable GHO and the Global </a:t>
            </a:r>
            <a:r>
              <a:rPr lang="en-GB" sz="2000" b="0" i="1" dirty="0" smtClean="0">
                <a:solidFill>
                  <a:srgbClr val="0061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r>
              <a:rPr lang="en-GB" sz="2000" b="0" i="1" dirty="0">
                <a:solidFill>
                  <a:srgbClr val="0061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reach their goals</a:t>
            </a:r>
            <a:r>
              <a:rPr lang="en-GB" sz="2000" b="0" i="1" dirty="0" smtClean="0">
                <a:solidFill>
                  <a:srgbClr val="0061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18676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14"/>
          <a:stretch/>
        </p:blipFill>
        <p:spPr>
          <a:xfrm>
            <a:off x="35496" y="1823616"/>
            <a:ext cx="9108504" cy="5019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404664"/>
            <a:ext cx="8604488" cy="534368"/>
          </a:xfrm>
        </p:spPr>
        <p:txBody>
          <a:bodyPr/>
          <a:lstStyle/>
          <a:p>
            <a:r>
              <a:rPr lang="en-GB" dirty="0">
                <a:solidFill>
                  <a:srgbClr val="2A4EA4"/>
                </a:solidFill>
              </a:rPr>
              <a:t>controlled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7"/>
            <a:ext cx="7200000" cy="28803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Consolidate multiple </a:t>
            </a:r>
            <a:r>
              <a:rPr lang="en-GB" b="0" dirty="0" smtClean="0"/>
              <a:t>tools used within the SDLC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Escape spread sheet shackles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Improve audit trails – Data Control and Governance</a:t>
            </a:r>
          </a:p>
          <a:p>
            <a:pPr marL="0" indent="0"/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Controlled SDLC workflow ‘plumbing</a:t>
            </a:r>
            <a:r>
              <a:rPr lang="en-GB" b="0" dirty="0" smtClean="0"/>
              <a:t>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9952" cy="4139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65" y="5143972"/>
            <a:ext cx="3207914" cy="1696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Solutions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200000" cy="4104455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err="1"/>
              <a:t>TestDrive</a:t>
            </a:r>
            <a:r>
              <a:rPr lang="en-GB" b="0" dirty="0"/>
              <a:t> for automation testing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err="1"/>
              <a:t>TestDrive</a:t>
            </a:r>
            <a:r>
              <a:rPr lang="en-GB" b="0" dirty="0"/>
              <a:t> Assist for manual testing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Original </a:t>
            </a:r>
            <a:r>
              <a:rPr lang="en-GB" b="0" dirty="0"/>
              <a:t>Software </a:t>
            </a:r>
            <a:r>
              <a:rPr lang="en-GB" b="0" dirty="0" smtClean="0"/>
              <a:t>Animation for user documentation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Qualify</a:t>
            </a:r>
            <a:r>
              <a:rPr lang="en-GB" b="0" dirty="0" smtClean="0"/>
              <a:t> Application Quality Management as a complete SDLC management package</a:t>
            </a:r>
          </a:p>
        </p:txBody>
      </p:sp>
    </p:spTree>
    <p:extLst>
      <p:ext uri="{BB962C8B-B14F-4D97-AF65-F5344CB8AC3E}">
        <p14:creationId xmlns:p14="http://schemas.microsoft.com/office/powerpoint/2010/main" val="5868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Qualify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200000" cy="4202397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Fully Configurable - Entities… Relationships… Workflow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MI Dashboards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Web &amp; Client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External Data Sources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Electronic Attestation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Controlled Security</a:t>
            </a:r>
            <a:endParaRPr lang="en-GB" b="0" dirty="0"/>
          </a:p>
        </p:txBody>
      </p:sp>
      <p:pic>
        <p:nvPicPr>
          <p:cNvPr id="1028" name="Picture 4" descr="http://gifmaker.me/files/download/home/20151020/18/8LJD1AhusZ1wFNBLbRkuTC/output_BVSjv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93" y="2202134"/>
            <a:ext cx="50958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97" y="1972381"/>
            <a:ext cx="5370203" cy="4337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challenges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200000" cy="4897537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Agreement </a:t>
            </a:r>
            <a:r>
              <a:rPr lang="en-GB" b="0" dirty="0"/>
              <a:t>on </a:t>
            </a:r>
            <a:r>
              <a:rPr lang="en-GB" b="0" dirty="0" smtClean="0"/>
              <a:t>‘Application Model’</a:t>
            </a:r>
          </a:p>
          <a:p>
            <a:pPr marL="0" indent="0"/>
            <a:endParaRPr lang="en-GB" b="0" dirty="0" smtClean="0"/>
          </a:p>
          <a:p>
            <a:pPr marL="0" indent="0"/>
            <a:endParaRPr lang="en-GB" b="0" dirty="0" smtClean="0"/>
          </a:p>
          <a:p>
            <a:pPr marL="0" indent="0"/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Parallel Pilot - Business As Usual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Cultural </a:t>
            </a:r>
            <a:r>
              <a:rPr lang="en-GB" b="0" dirty="0" smtClean="0"/>
              <a:t>change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2473"/>
            <a:ext cx="9144000" cy="3395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benefits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200000" cy="48975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Centralised </a:t>
            </a:r>
            <a:r>
              <a:rPr lang="en-GB" b="0" dirty="0"/>
              <a:t>Management </a:t>
            </a:r>
            <a:r>
              <a:rPr lang="en-GB" b="0" dirty="0" smtClean="0"/>
              <a:t>for Project, Change, Testing and Defects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Ability to evolve workflow rapidly with the business’ needs</a:t>
            </a:r>
            <a:endParaRPr lang="en-GB" b="0" dirty="0"/>
          </a:p>
          <a:p>
            <a:pPr marL="0" indent="0"/>
            <a:endParaRPr lang="en-GB" b="0" dirty="0" smtClean="0"/>
          </a:p>
          <a:p>
            <a:pPr marL="0" indent="0"/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Timely and Accurate Management Information</a:t>
            </a:r>
            <a:endParaRPr lang="en-GB" b="0" dirty="0"/>
          </a:p>
          <a:p>
            <a:pPr>
              <a:buFont typeface="+mj-lt"/>
              <a:buAutoNum type="arabicPeriod"/>
            </a:pPr>
            <a:endParaRPr lang="en-GB" b="0" dirty="0" smtClean="0"/>
          </a:p>
          <a:p>
            <a:pPr>
              <a:buFont typeface="+mj-lt"/>
              <a:buAutoNum type="arabicPeriod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Effortless </a:t>
            </a:r>
            <a:r>
              <a:rPr lang="en-GB" b="0" dirty="0" smtClean="0"/>
              <a:t>audit trails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1588"/>
            <a:ext cx="9144000" cy="3326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03359"/>
            <a:ext cx="8604488" cy="534368"/>
          </a:xfrm>
        </p:spPr>
        <p:txBody>
          <a:bodyPr/>
          <a:lstStyle/>
          <a:p>
            <a:r>
              <a:rPr lang="en-GB" dirty="0" smtClean="0">
                <a:solidFill>
                  <a:srgbClr val="2A4EA4"/>
                </a:solidFill>
              </a:rPr>
              <a:t>future</a:t>
            </a:r>
            <a:endParaRPr lang="en-GB" dirty="0">
              <a:solidFill>
                <a:srgbClr val="2A4E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200000" cy="3024335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Implement Resource Management module</a:t>
            </a:r>
            <a:r>
              <a:rPr lang="en-GB" b="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Extend workflow </a:t>
            </a:r>
            <a:r>
              <a:rPr lang="en-GB" b="0" dirty="0"/>
              <a:t>s</a:t>
            </a:r>
            <a:r>
              <a:rPr lang="en-GB" b="0" dirty="0" smtClean="0"/>
              <a:t>cope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Continue to overcome cultural challenges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3BB9-D8DD-478D-A0AB-53E6BDE31FE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5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ld Mutual Landscape  Presentation Internal Template">
  <a:themeElements>
    <a:clrScheme name="Old Mutua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150"/>
      </a:accent1>
      <a:accent2>
        <a:srgbClr val="6EAB24"/>
      </a:accent2>
      <a:accent3>
        <a:srgbClr val="830051"/>
      </a:accent3>
      <a:accent4>
        <a:srgbClr val="EA7125"/>
      </a:accent4>
      <a:accent5>
        <a:srgbClr val="00B0CA"/>
      </a:accent5>
      <a:accent6>
        <a:srgbClr val="FFFFFF"/>
      </a:accent6>
      <a:hlink>
        <a:srgbClr val="006150"/>
      </a:hlink>
      <a:folHlink>
        <a:srgbClr val="830051"/>
      </a:folHlink>
    </a:clrScheme>
    <a:fontScheme name="Old Mutu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unications Strategy" ma:contentTypeID="0x01010014B720C8EF057D4D99EE58E5BF539C3D0B00519667E27012CA43A3515EA00976476C" ma:contentTypeVersion="" ma:contentTypeDescription="" ma:contentTypeScope="" ma:versionID="b12770390730fc35dc3ca9334f5204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F1A4D-ACC4-49FF-AFE0-DE0A06450F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65153B-BB67-4971-BF4D-3F815A6BC73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432995-3A1B-48C8-8A51-DEBC264EB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Old Mutual Landscape  Presentation Internal Template</Template>
  <TotalTime>3908</TotalTime>
  <Words>237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1_Old Mutual Landscape  Presentation Internal Template</vt:lpstr>
      <vt:lpstr>group systems &amp; Qualify a journey through change    Dan Eve old mutual </vt:lpstr>
      <vt:lpstr>About Me</vt:lpstr>
      <vt:lpstr>my team – group systems</vt:lpstr>
      <vt:lpstr>controlled change</vt:lpstr>
      <vt:lpstr>Solutions</vt:lpstr>
      <vt:lpstr>Qualify</vt:lpstr>
      <vt:lpstr>challenges</vt:lpstr>
      <vt:lpstr>benefits</vt:lpstr>
      <vt:lpstr>future</vt:lpstr>
      <vt:lpstr>Summary</vt:lpstr>
      <vt:lpstr>Want to know more?</vt:lpstr>
    </vt:vector>
  </TitlesOfParts>
  <Company>Old Mutual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systems forum</dc:title>
  <dc:creator>Robins Sarah</dc:creator>
  <cp:lastModifiedBy>Eve Dan</cp:lastModifiedBy>
  <cp:revision>712</cp:revision>
  <cp:lastPrinted>2015-01-16T12:27:26Z</cp:lastPrinted>
  <dcterms:created xsi:type="dcterms:W3CDTF">2014-10-07T10:28:01Z</dcterms:created>
  <dcterms:modified xsi:type="dcterms:W3CDTF">2015-10-21T12:43:28Z</dcterms:modified>
  <cp:contentStatus>Not Started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0x01010014B720C8EF057D4D99EE58E5BF539C3D0B00519667E27012CA43A3515EA00976476C</vt:lpwstr>
  </property>
  <property fmtid="{D5CDD505-2E9C-101B-9397-08002B2CF9AE}" pid="3" name="_dlc_DocIdItemGuid">
    <vt:lpwstr>14b9621e-506e-4130-8f4d-9053a46935da</vt:lpwstr>
  </property>
  <property fmtid="{D5CDD505-2E9C-101B-9397-08002B2CF9AE}" pid="4" name="_dlc_DocId">
    <vt:lpwstr>F7VZ2RPXZ7X4-9-43</vt:lpwstr>
  </property>
  <property fmtid="{D5CDD505-2E9C-101B-9397-08002B2CF9AE}" pid="5" name="_dlc_DocIdUrl">
    <vt:lpwstr>http://wwwin-n.apps.omplc.net/gf/brand/templates/_layouts/DocIdRedir.aspx?ID=F7VZ2RPXZ7X4-9-43F7VZ2RPXZ7X4-9-43</vt:lpwstr>
  </property>
</Properties>
</file>